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941A8-05A1-4098-B025-81BD98028AFE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51CACA-7AB4-47CE-BD58-3A5359765DD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Резиме семинара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038600"/>
          </a:xfrm>
        </p:spPr>
        <p:txBody>
          <a:bodyPr>
            <a:normAutofit/>
          </a:bodyPr>
          <a:lstStyle/>
          <a:p>
            <a:pPr algn="ctr"/>
            <a:r>
              <a:rPr lang="sr-Cyrl-RS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“Оцењивање у функцији ефикасног учења и сазнавања у настави”</a:t>
            </a:r>
          </a:p>
          <a:p>
            <a:pPr algn="ctr"/>
            <a:endParaRPr lang="sr-Cyrl-R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 algn="ctr"/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Одржаног у ОШ “Цветин Бркић” Глушци</a:t>
            </a:r>
          </a:p>
          <a:p>
            <a:pPr algn="ctr"/>
            <a:endParaRPr lang="sr-Cyrl-RS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pPr algn="ctr"/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Picture 3" descr="dsc_06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876800"/>
            <a:ext cx="3048000" cy="1618488"/>
          </a:xfrm>
          <a:prstGeom prst="rect">
            <a:avLst/>
          </a:prstGeom>
        </p:spPr>
      </p:pic>
      <p:pic>
        <p:nvPicPr>
          <p:cNvPr id="5" name="Picture 4" descr="dsc_06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876800"/>
            <a:ext cx="3048000" cy="16184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066800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Портфолио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Постоји више врста портфолија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81533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10668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Портфолио ученика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Портфолио ученика креирају наставници уз активно учешће ученика – лична карта постигнућа ученика.</a:t>
            </a:r>
          </a:p>
          <a:p>
            <a:pPr algn="just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Портфолио садржи: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личне податке о ученику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опис ученикових знања, способности, вештина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карактеристике личности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карактеристике учења и сазнавања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склоности и интересовања у различитим областима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материјале који су настали током различитих активности ученика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ortfol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95"/>
            <a:ext cx="9144000" cy="68340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143000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Оцењивање: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77200" cy="4724400"/>
          </a:xfrm>
        </p:spPr>
        <p:txBody>
          <a:bodyPr>
            <a:normAutofit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је континуирана педагошка активност којом се исказује однос ученика према знању и учењу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је саставни део процеса наставе и учења којим се обезбеђује стално праћење постигнућа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оцењивањем се обезбеђује поштовање општих принципа система образовања и васпитања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990600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Врсте оцењивања: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3434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СУМАТИВНО ОЦЕЊИВАЊЕ – вредновање постигнућа ученика на крају програмске целине или за класификациони период, оцене су бројчане и уносе се у дневник рада и педагошку документацију наставника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ФОРМАТИВНО ОЦЕЊИВАЊЕ – редовно праћење постигнућа ученика у току савладавања школског програма, оцене су описне и уносе се у педагошку документацију наставника; садрже оцене и препоруке за даљи рад 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Принципи оцењивања: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077200" cy="4343400"/>
          </a:xfrm>
        </p:spPr>
        <p:txBody>
          <a:bodyPr/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објективност у оцењивању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релевантност оцењивања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коришћење разноврсних метода и техника оцењивања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правичност у оцењивању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редовност и благовременост у оцењивању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оцењивање без дискриминације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поштовање специфичности ученика и услова у којима се одвија оцењивање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447800"/>
          </a:xfrm>
        </p:spPr>
        <p:txBody>
          <a:bodyPr>
            <a:noAutofit/>
          </a:bodyPr>
          <a:lstStyle/>
          <a:p>
            <a:pPr algn="ctr"/>
            <a:r>
              <a:rPr lang="sr-Cyrl-CS" sz="4800" dirty="0" smtClean="0">
                <a:solidFill>
                  <a:srgbClr val="FFFF00"/>
                </a:solidFill>
                <a:latin typeface="Britannic Bold" pitchFamily="34" charset="0"/>
              </a:rPr>
              <a:t>Начини да се оцењивање учини објективним:</a:t>
            </a:r>
            <a:endParaRPr lang="en-US" sz="4800" dirty="0"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40386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затворен дневник у току оцењивања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слушање одговора, а не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оцењивање без осврта на то чији је рад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избегавање оцењивања у недостатку времена, у нерасположењу, болести и слично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учестале провере знања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најава провере знања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додатна писана провера знања (друга шанса)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Чиниоци оцењивања: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924800" cy="4800600"/>
          </a:xfrm>
        </p:spPr>
        <p:txBody>
          <a:bodyPr/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различит фокус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различити критеријуми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квалитет одељења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хало ефекат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страх и трема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дисциплина на часу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сналажљивост и вербалне способности ученика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расположење наставника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општи став наставника према ученику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Picture 3" descr="0012829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600200"/>
            <a:ext cx="28194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Оцена представља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01000" cy="4876800"/>
          </a:xfrm>
        </p:spPr>
        <p:txBody>
          <a:bodyPr>
            <a:normAutofit/>
          </a:bodyPr>
          <a:lstStyle/>
          <a:p>
            <a:pPr algn="just"/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</a:t>
            </a:r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бјективну и поуздану меру напредовања и развоја ученика и показатељ је ефикасности рада наставника у остваривању прописаних циљева, исхода и стандарда постигнућа.</a:t>
            </a:r>
          </a:p>
          <a:p>
            <a:pPr algn="just"/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Оцена је јавна и саопштава се одмах по добијању</a:t>
            </a:r>
          </a:p>
          <a:p>
            <a:pPr algn="just"/>
            <a:r>
              <a:rPr lang="sr-Cyrl-R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са образложењем.</a:t>
            </a:r>
          </a:p>
          <a:p>
            <a:pPr algn="just"/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953000"/>
            <a:ext cx="2686050" cy="1619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Примена теста у процесу оцењивања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ПРЕДНОСТИ коришћења теста су исти задаци за све ученике, исти услови и време, испитивање ј е објективно и испитује се само знање ученика, искључују се особине ученика које не треба да буду предмет оцењивања, омогућава се оцењивање знања целог одељења </a:t>
            </a:r>
          </a:p>
          <a:p>
            <a:pPr algn="just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НЕДОСТАЦИ коришћења теста су што је онемогућен непосредан контакт наставника и ученика, искључена је могућност постављања допунских питања, позитивна оцена не значи да је ученик савладао све значајне теме из предмета, припрема је дуга и сложена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FFFF00"/>
                </a:solidFill>
                <a:latin typeface="Britannic Bold" pitchFamily="34" charset="0"/>
              </a:rPr>
              <a:t>Препоруке за израду тестова:</a:t>
            </a:r>
            <a:endParaRPr lang="en-US" dirty="0">
              <a:solidFill>
                <a:srgbClr val="FFFF00"/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77200" cy="4495800"/>
          </a:xfrm>
        </p:spPr>
        <p:txBody>
          <a:bodyPr/>
          <a:lstStyle/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свака област треба да буде покривена већим бројем питања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питања треба да буду различите тежине (по нивоима)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задаци треба да буду међусобно независни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питања треба да буду различитог облика – питања отвореног типа, питања вишеструког избора, задаци повезивања, задаци рангирања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v"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257800"/>
            <a:ext cx="2514600" cy="1371600"/>
          </a:xfrm>
          <a:prstGeom prst="rect">
            <a:avLst/>
          </a:prstGeom>
        </p:spPr>
      </p:pic>
      <p:pic>
        <p:nvPicPr>
          <p:cNvPr id="5" name="Picture 4" descr="index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257800"/>
            <a:ext cx="2590800" cy="1371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282</TotalTime>
  <Words>510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Резиме семинара</vt:lpstr>
      <vt:lpstr>Оцењивање:</vt:lpstr>
      <vt:lpstr>Врсте оцењивања:</vt:lpstr>
      <vt:lpstr>Принципи оцењивања:</vt:lpstr>
      <vt:lpstr>Начини да се оцењивање учини објективним:</vt:lpstr>
      <vt:lpstr>Чиниоци оцењивања:</vt:lpstr>
      <vt:lpstr>Оцена представља</vt:lpstr>
      <vt:lpstr>Примена теста у процесу оцењивања</vt:lpstr>
      <vt:lpstr>Препоруке за израду тестова:</vt:lpstr>
      <vt:lpstr>Портфолио </vt:lpstr>
      <vt:lpstr>Портфолио ученика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Резиме семинара</dc:title>
  <dc:creator>EX</dc:creator>
  <cp:lastModifiedBy>EX</cp:lastModifiedBy>
  <cp:revision>27</cp:revision>
  <dcterms:created xsi:type="dcterms:W3CDTF">2018-03-13T08:33:19Z</dcterms:created>
  <dcterms:modified xsi:type="dcterms:W3CDTF">2018-03-13T13:16:14Z</dcterms:modified>
</cp:coreProperties>
</file>