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FCACC-95F4-417D-A839-B32BD5E8E9E3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A276C-B62D-4510-B87E-247AAB85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7558-91B4-4BCD-8844-973D6608FCAE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A0FC-EC21-449F-A5A7-C3F6834BA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7558-91B4-4BCD-8844-973D6608FCAE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A0FC-EC21-449F-A5A7-C3F6834BA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7558-91B4-4BCD-8844-973D6608FCAE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A0FC-EC21-449F-A5A7-C3F6834BA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7558-91B4-4BCD-8844-973D6608FCAE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A0FC-EC21-449F-A5A7-C3F6834BA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7558-91B4-4BCD-8844-973D6608FCAE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A0FC-EC21-449F-A5A7-C3F6834BA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7558-91B4-4BCD-8844-973D6608FCAE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A0FC-EC21-449F-A5A7-C3F6834BA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7558-91B4-4BCD-8844-973D6608FCAE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A0FC-EC21-449F-A5A7-C3F6834BA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7558-91B4-4BCD-8844-973D6608FCAE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A0FC-EC21-449F-A5A7-C3F6834BA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7558-91B4-4BCD-8844-973D6608FCAE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A0FC-EC21-449F-A5A7-C3F6834BA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7558-91B4-4BCD-8844-973D6608FCAE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BA0FC-EC21-449F-A5A7-C3F6834BA6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E7558-91B4-4BCD-8844-973D6608FCAE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1BA0FC-EC21-449F-A5A7-C3F6834BA6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FE7558-91B4-4BCD-8844-973D6608FCAE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1BA0FC-EC21-449F-A5A7-C3F6834BA6E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PIRAMIDA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600" dirty="0" err="1" smtClean="0"/>
              <a:t>Milica</a:t>
            </a:r>
            <a:r>
              <a:rPr lang="en-US" sz="1600" dirty="0" smtClean="0"/>
              <a:t> </a:t>
            </a:r>
            <a:r>
              <a:rPr lang="en-US" sz="1600" dirty="0" err="1" smtClean="0"/>
              <a:t>Budimirovic,Ana</a:t>
            </a:r>
            <a:r>
              <a:rPr lang="en-US" sz="1600" dirty="0" smtClean="0"/>
              <a:t> </a:t>
            </a:r>
            <a:r>
              <a:rPr lang="en-US" sz="1600" dirty="0" err="1" smtClean="0"/>
              <a:t>Svic,Ivan</a:t>
            </a:r>
            <a:r>
              <a:rPr lang="en-US" sz="1600" dirty="0" smtClean="0"/>
              <a:t> </a:t>
            </a:r>
            <a:r>
              <a:rPr lang="en-US" sz="1600" dirty="0" err="1" smtClean="0"/>
              <a:t>Dejanic,Goran</a:t>
            </a:r>
            <a:r>
              <a:rPr lang="en-US" sz="1600" dirty="0" smtClean="0"/>
              <a:t> </a:t>
            </a:r>
            <a:r>
              <a:rPr lang="en-US" sz="1600" dirty="0" err="1" smtClean="0"/>
              <a:t>Budimirovic</a:t>
            </a:r>
            <a:endParaRPr lang="en-US" sz="1600" dirty="0"/>
          </a:p>
        </p:txBody>
      </p:sp>
      <p:sp>
        <p:nvSpPr>
          <p:cNvPr id="4" name="Notched Right Arrow 3"/>
          <p:cNvSpPr/>
          <p:nvPr/>
        </p:nvSpPr>
        <p:spPr>
          <a:xfrm>
            <a:off x="1219200" y="236220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Zapremina</a:t>
            </a:r>
            <a:r>
              <a:rPr lang="en-US" dirty="0" smtClean="0"/>
              <a:t> </a:t>
            </a:r>
            <a:r>
              <a:rPr lang="en-US" dirty="0" err="1" smtClean="0"/>
              <a:t>pravilne</a:t>
            </a:r>
            <a:r>
              <a:rPr lang="en-US" dirty="0" smtClean="0"/>
              <a:t> </a:t>
            </a:r>
            <a:r>
              <a:rPr lang="en-US" dirty="0" err="1" smtClean="0"/>
              <a:t>sestostrane</a:t>
            </a:r>
            <a:r>
              <a:rPr lang="en-US" dirty="0" smtClean="0"/>
              <a:t> </a:t>
            </a:r>
            <a:r>
              <a:rPr lang="en-US" dirty="0" err="1" smtClean="0"/>
              <a:t>piramide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V= 1 B*H  </a:t>
            </a:r>
          </a:p>
          <a:p>
            <a:r>
              <a:rPr lang="en-US" dirty="0" smtClean="0"/>
              <a:t>     3             </a:t>
            </a:r>
          </a:p>
          <a:p>
            <a:r>
              <a:rPr lang="en-US" dirty="0" smtClean="0"/>
              <a:t>B=6*a²√3   </a:t>
            </a:r>
          </a:p>
          <a:p>
            <a:r>
              <a:rPr lang="en-US" dirty="0" smtClean="0"/>
              <a:t>         4        </a:t>
            </a:r>
            <a:r>
              <a:rPr lang="en-US" dirty="0" err="1" smtClean="0"/>
              <a:t>jer</a:t>
            </a:r>
            <a:r>
              <a:rPr lang="en-US" dirty="0" smtClean="0"/>
              <a:t> je u </a:t>
            </a:r>
            <a:r>
              <a:rPr lang="en-US" dirty="0" err="1" smtClean="0"/>
              <a:t>osnovi</a:t>
            </a:r>
            <a:r>
              <a:rPr lang="en-US" dirty="0" smtClean="0"/>
              <a:t> </a:t>
            </a:r>
            <a:r>
              <a:rPr lang="en-US" dirty="0" err="1" smtClean="0"/>
              <a:t>pravilan</a:t>
            </a:r>
            <a:r>
              <a:rPr lang="en-US" dirty="0" smtClean="0"/>
              <a:t> </a:t>
            </a:r>
            <a:r>
              <a:rPr lang="en-US" dirty="0" err="1" smtClean="0"/>
              <a:t>sestougao</a:t>
            </a:r>
            <a:r>
              <a:rPr lang="en-US" dirty="0" smtClean="0"/>
              <a:t>…     </a:t>
            </a:r>
          </a:p>
          <a:p>
            <a:r>
              <a:rPr lang="en-US" dirty="0" smtClean="0"/>
              <a:t>V</a:t>
            </a:r>
            <a:r>
              <a:rPr lang="en-US" dirty="0" smtClean="0"/>
              <a:t>= 1 </a:t>
            </a:r>
            <a:r>
              <a:rPr lang="en-US" dirty="0" smtClean="0"/>
              <a:t>*6* </a:t>
            </a:r>
            <a:r>
              <a:rPr lang="en-US" dirty="0" smtClean="0"/>
              <a:t>a²√</a:t>
            </a:r>
            <a:r>
              <a:rPr lang="en-US" dirty="0" smtClean="0"/>
              <a:t>3*H</a:t>
            </a:r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 smtClean="0"/>
              <a:t> 3        4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en-US" dirty="0" smtClean="0"/>
          </a:p>
          <a:p>
            <a:r>
              <a:rPr lang="en-US" dirty="0" smtClean="0"/>
              <a:t> V=</a:t>
            </a:r>
            <a:r>
              <a:rPr lang="en-US" dirty="0" smtClean="0"/>
              <a:t> a²√3  * H  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2</a:t>
            </a:r>
            <a:endParaRPr lang="en-US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19200" y="24384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47800" y="33528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rot="10800000">
            <a:off x="2057400" y="3505200"/>
            <a:ext cx="457200" cy="304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143000" y="42672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981200" y="42672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219200" y="4495800"/>
            <a:ext cx="22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1676400" y="40386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057400" y="4419600"/>
            <a:ext cx="457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295400" y="57150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57200" y="5181600"/>
            <a:ext cx="228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2171700" y="57531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-114300" y="57531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57200" y="6324600"/>
            <a:ext cx="228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 descr="C:\Users\Milica\Desktop\res1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4343400"/>
            <a:ext cx="3352799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</a:t>
            </a:r>
            <a:r>
              <a:rPr lang="en-US" dirty="0" err="1" smtClean="0"/>
              <a:t>Zadaci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1.Izracunaj </a:t>
            </a:r>
            <a:r>
              <a:rPr lang="en-US" dirty="0" err="1" smtClean="0"/>
              <a:t>povrsinu</a:t>
            </a:r>
            <a:r>
              <a:rPr lang="en-US" dirty="0" smtClean="0"/>
              <a:t> </a:t>
            </a:r>
            <a:r>
              <a:rPr lang="en-US" dirty="0" err="1" smtClean="0"/>
              <a:t>omotaca</a:t>
            </a:r>
            <a:r>
              <a:rPr lang="en-US" dirty="0" smtClean="0"/>
              <a:t> </a:t>
            </a:r>
            <a:r>
              <a:rPr lang="en-US" dirty="0" err="1" smtClean="0"/>
              <a:t>pravilne</a:t>
            </a:r>
            <a:r>
              <a:rPr lang="en-US" dirty="0" smtClean="0"/>
              <a:t> </a:t>
            </a:r>
            <a:r>
              <a:rPr lang="en-US" dirty="0" err="1" smtClean="0"/>
              <a:t>trostrane</a:t>
            </a:r>
            <a:r>
              <a:rPr lang="en-US" dirty="0" smtClean="0"/>
              <a:t> </a:t>
            </a:r>
            <a:r>
              <a:rPr lang="en-US" dirty="0" err="1" smtClean="0"/>
              <a:t>piramide,koja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bocne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50cm a </a:t>
            </a:r>
            <a:r>
              <a:rPr lang="en-US" dirty="0" err="1" smtClean="0"/>
              <a:t>obim</a:t>
            </a:r>
            <a:r>
              <a:rPr lang="en-US" dirty="0" smtClean="0"/>
              <a:t> </a:t>
            </a:r>
            <a:r>
              <a:rPr lang="en-US" dirty="0" err="1" smtClean="0"/>
              <a:t>osnove</a:t>
            </a:r>
            <a:r>
              <a:rPr lang="en-US" dirty="0" smtClean="0"/>
              <a:t> je 48cm.</a:t>
            </a:r>
          </a:p>
          <a:p>
            <a:r>
              <a:rPr lang="en-US" dirty="0" smtClean="0"/>
              <a:t>2.Izracunaj </a:t>
            </a:r>
            <a:r>
              <a:rPr lang="en-US" dirty="0" err="1" smtClean="0"/>
              <a:t>povrsinu</a:t>
            </a:r>
            <a:r>
              <a:rPr lang="en-US" dirty="0" smtClean="0"/>
              <a:t> </a:t>
            </a:r>
            <a:r>
              <a:rPr lang="en-US" dirty="0" err="1" smtClean="0"/>
              <a:t>pravilne</a:t>
            </a:r>
            <a:r>
              <a:rPr lang="en-US" dirty="0" smtClean="0"/>
              <a:t> </a:t>
            </a:r>
            <a:r>
              <a:rPr lang="en-US" dirty="0" err="1" smtClean="0"/>
              <a:t>cetvorostrane</a:t>
            </a:r>
            <a:r>
              <a:rPr lang="en-US" dirty="0" smtClean="0"/>
              <a:t> </a:t>
            </a:r>
            <a:r>
              <a:rPr lang="en-US" dirty="0" err="1" smtClean="0"/>
              <a:t>piramide</a:t>
            </a:r>
            <a:r>
              <a:rPr lang="en-US" dirty="0" smtClean="0"/>
              <a:t> </a:t>
            </a:r>
            <a:r>
              <a:rPr lang="en-US" dirty="0" err="1" smtClean="0"/>
              <a:t>osnovne</a:t>
            </a:r>
            <a:r>
              <a:rPr lang="en-US" dirty="0" smtClean="0"/>
              <a:t> </a:t>
            </a:r>
            <a:r>
              <a:rPr lang="en-US" dirty="0" err="1" smtClean="0"/>
              <a:t>ivice</a:t>
            </a:r>
            <a:r>
              <a:rPr lang="en-US" dirty="0" smtClean="0"/>
              <a:t> 16cm,I </a:t>
            </a:r>
            <a:r>
              <a:rPr lang="en-US" dirty="0" err="1" smtClean="0"/>
              <a:t>kad</a:t>
            </a:r>
            <a:r>
              <a:rPr lang="en-US" dirty="0" smtClean="0"/>
              <a:t> je </a:t>
            </a:r>
            <a:r>
              <a:rPr lang="en-US" dirty="0" err="1" smtClean="0"/>
              <a:t>odnos</a:t>
            </a:r>
            <a:r>
              <a:rPr lang="en-US" dirty="0" smtClean="0"/>
              <a:t> H:h=3:5,gde je H </a:t>
            </a:r>
            <a:r>
              <a:rPr lang="en-US" dirty="0" err="1" smtClean="0"/>
              <a:t>visina</a:t>
            </a:r>
            <a:r>
              <a:rPr lang="en-US" dirty="0" smtClean="0"/>
              <a:t> ,a h </a:t>
            </a:r>
            <a:r>
              <a:rPr lang="en-US" dirty="0" err="1" smtClean="0"/>
              <a:t>apotema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piramide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3.Povrsina </a:t>
            </a:r>
            <a:r>
              <a:rPr lang="en-US" dirty="0" err="1" smtClean="0"/>
              <a:t>baze</a:t>
            </a:r>
            <a:r>
              <a:rPr lang="en-US" dirty="0" smtClean="0"/>
              <a:t> </a:t>
            </a:r>
            <a:r>
              <a:rPr lang="en-US" dirty="0" err="1" smtClean="0"/>
              <a:t>jednakoivicne</a:t>
            </a:r>
            <a:r>
              <a:rPr lang="en-US" dirty="0" smtClean="0"/>
              <a:t> </a:t>
            </a:r>
            <a:r>
              <a:rPr lang="en-US" dirty="0" err="1" smtClean="0"/>
              <a:t>pravilne</a:t>
            </a:r>
            <a:r>
              <a:rPr lang="en-US" dirty="0" smtClean="0"/>
              <a:t> </a:t>
            </a:r>
            <a:r>
              <a:rPr lang="en-US" dirty="0" err="1" smtClean="0"/>
              <a:t>cetvorostrane</a:t>
            </a:r>
            <a:r>
              <a:rPr lang="en-US" dirty="0" smtClean="0"/>
              <a:t> </a:t>
            </a:r>
            <a:r>
              <a:rPr lang="en-US" dirty="0" err="1" smtClean="0"/>
              <a:t>piramide</a:t>
            </a:r>
            <a:r>
              <a:rPr lang="en-US" dirty="0" smtClean="0"/>
              <a:t> je 100 cm².kolika je </a:t>
            </a:r>
            <a:r>
              <a:rPr lang="en-US" dirty="0" err="1" smtClean="0"/>
              <a:t>njena</a:t>
            </a:r>
            <a:r>
              <a:rPr lang="en-US" dirty="0" smtClean="0"/>
              <a:t> </a:t>
            </a:r>
            <a:r>
              <a:rPr lang="en-US" dirty="0" err="1" smtClean="0"/>
              <a:t>zapremina</a:t>
            </a:r>
            <a:r>
              <a:rPr lang="en-US" dirty="0" smtClean="0"/>
              <a:t>?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zanimljivosti</a:t>
            </a:r>
            <a:r>
              <a:rPr lang="en-US" dirty="0" smtClean="0"/>
              <a:t> o </a:t>
            </a:r>
            <a:r>
              <a:rPr lang="en-US" dirty="0" err="1" smtClean="0"/>
              <a:t>piramidama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sz="1800" dirty="0" smtClean="0"/>
              <a:t> Rad robota je sve zastupljeniji u Egiptu. Trenutno postoje dva robota koja ispituju egipatsko nasleđe: japanski robot koji istražuje Kefrenovu piramidu, i drugi koji pripada najnovijoj generaciji “RoboScarab” robota koji pokušava da istraži Keopsovu piramidu</a:t>
            </a:r>
            <a:r>
              <a:rPr lang="vi-VN" sz="1800" dirty="0" smtClean="0"/>
              <a:t>.</a:t>
            </a:r>
            <a:r>
              <a:rPr lang="en-US" sz="1800" dirty="0" smtClean="0"/>
              <a:t>  </a:t>
            </a:r>
          </a:p>
          <a:p>
            <a:r>
              <a:rPr lang="vi-VN" sz="1800" dirty="0" smtClean="0"/>
              <a:t> Jedna od tri piramide egipatskog faraona Snefrua, u kraljevskom kompleksu grobnica po imenu Dašur, savijena je. Njen oblik je neobičan i jedinstven pošto je u toku izgradnje došlo do greške. Postoji mišljenje da je piramida nabrzinu sagrađena jer se faraonova smrt približavala. Snefru nikad nije sahranjen u ovoj piramidi, jer takva građevina nije smatrana podesnom za grobnicu jednog faraona. Danas je poznata pod nazivom Savijena piramida</a:t>
            </a:r>
            <a:r>
              <a:rPr lang="vi-VN" sz="1800" dirty="0" smtClean="0"/>
              <a:t>.</a:t>
            </a:r>
            <a:endParaRPr lang="en-US" sz="1800" dirty="0" smtClean="0"/>
          </a:p>
          <a:p>
            <a:r>
              <a:rPr lang="vi-VN" sz="1800" dirty="0" smtClean="0"/>
              <a:t> Keopsova piramida je najveća, ali treba znati da je to jedino očuvano antičko čudo, staro 4.600 godina. Sastoji se od 2,3 miliona blokova krečnjaka, a njena težina iznosi oko 6,2 miliona tona. Treba pomenuti i da je piramida više od 4.000 godina nosila titulu najviše građevine napravljene ljudskom rukom, sve dok tu visinu nije premašila Linkolnska katedrala 1311. godine visinom od 160m.</a:t>
            </a:r>
          </a:p>
          <a:p>
            <a:r>
              <a:rPr lang="vi-VN" sz="1800" dirty="0" smtClean="0"/>
              <a:t> </a:t>
            </a:r>
          </a:p>
          <a:p>
            <a:endParaRPr lang="en-US" sz="1800" dirty="0"/>
          </a:p>
        </p:txBody>
      </p:sp>
      <p:sp>
        <p:nvSpPr>
          <p:cNvPr id="4" name="Smiley Face 3"/>
          <p:cNvSpPr/>
          <p:nvPr/>
        </p:nvSpPr>
        <p:spPr>
          <a:xfrm>
            <a:off x="533400" y="30480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7543800" y="22860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en-US" dirty="0" err="1" smtClean="0"/>
              <a:t>Slikeee</a:t>
            </a:r>
            <a:r>
              <a:rPr lang="en-US" dirty="0" smtClean="0"/>
              <a:t>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Milica\Desktop\keopsova-piramida-i-sfinga-128112849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495800"/>
            <a:ext cx="2406650" cy="2017713"/>
          </a:xfrm>
          <a:prstGeom prst="rect">
            <a:avLst/>
          </a:prstGeom>
          <a:noFill/>
        </p:spPr>
      </p:pic>
      <p:pic>
        <p:nvPicPr>
          <p:cNvPr id="4099" name="Picture 3" descr="C:\Users\Milica\Desktop\Savijenapiramid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2057400"/>
            <a:ext cx="4724400" cy="4267200"/>
          </a:xfrm>
          <a:prstGeom prst="rect">
            <a:avLst/>
          </a:prstGeom>
          <a:noFill/>
        </p:spPr>
      </p:pic>
      <p:pic>
        <p:nvPicPr>
          <p:cNvPr id="4100" name="Picture 4" descr="C:\Users\Milica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1905000"/>
            <a:ext cx="3429000" cy="2438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419600" y="2209800"/>
            <a:ext cx="4114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Juzna</a:t>
            </a:r>
            <a:r>
              <a:rPr lang="en-US" dirty="0" smtClean="0"/>
              <a:t> </a:t>
            </a:r>
            <a:r>
              <a:rPr lang="en-US" dirty="0" err="1" smtClean="0"/>
              <a:t>Sneferuova</a:t>
            </a:r>
            <a:r>
              <a:rPr lang="en-US" dirty="0" smtClean="0"/>
              <a:t> </a:t>
            </a:r>
            <a:r>
              <a:rPr lang="en-US" dirty="0" err="1" smtClean="0"/>
              <a:t>piramida</a:t>
            </a:r>
            <a:r>
              <a:rPr lang="en-US" dirty="0" smtClean="0"/>
              <a:t> </a:t>
            </a:r>
            <a:r>
              <a:rPr lang="en-US" dirty="0" err="1" smtClean="0"/>
              <a:t>poznata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‘‘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ZAKRIVLJENA PIRAMIDA</a:t>
            </a:r>
            <a:r>
              <a:rPr lang="en-US" dirty="0" smtClean="0"/>
              <a:t> </a:t>
            </a:r>
            <a:r>
              <a:rPr lang="en-US" dirty="0" smtClean="0"/>
              <a:t>‘</a:t>
            </a:r>
            <a:r>
              <a:rPr lang="en-US" dirty="0" smtClean="0"/>
              <a:t>‘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                      </a:t>
            </a:r>
            <a:r>
              <a:rPr lang="en-US" sz="7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KRAJ!!</a:t>
            </a:r>
          </a:p>
          <a:p>
            <a:endParaRPr lang="en-US" sz="72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7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HVALA NA PAZNJI !!! </a:t>
            </a:r>
          </a:p>
          <a:p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              </a:t>
            </a:r>
            <a:r>
              <a:rPr lang="en-US" sz="105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MILICA,ANA,IVAN,GORAN…</a:t>
            </a:r>
            <a:endParaRPr lang="en-US" sz="72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Pojam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vrsta</a:t>
            </a:r>
            <a:r>
              <a:rPr lang="en-US" dirty="0" smtClean="0"/>
              <a:t> </a:t>
            </a:r>
            <a:r>
              <a:rPr lang="en-US" dirty="0" err="1" smtClean="0"/>
              <a:t>piramide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Piramida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visestrani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poliedar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koji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stoji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osnove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omotaca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cije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stranice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trouglovi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oni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spajaju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jednoj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tacki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koja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zove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vrh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piramide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Vrste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piramide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TROSTRANA(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OSNOVI  TROUGAO)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CETVOROSTRANA(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OSNOVI  CETVOROUGAO)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PETOSTRANA(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OSNOVI PETOUGAO)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SESTOSTRANA(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OSNOVI SESTOUGAO)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N-TOSTRANA(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OSNOVI N-TOUGAO)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Milica\Desktop\pirami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4038600"/>
            <a:ext cx="2286000" cy="256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Povrsina</a:t>
            </a:r>
            <a:r>
              <a:rPr lang="en-US" dirty="0" smtClean="0"/>
              <a:t> </a:t>
            </a:r>
            <a:r>
              <a:rPr lang="en-US" dirty="0" err="1" smtClean="0"/>
              <a:t>pravilne</a:t>
            </a:r>
            <a:r>
              <a:rPr lang="en-US" dirty="0" smtClean="0"/>
              <a:t> </a:t>
            </a:r>
            <a:r>
              <a:rPr lang="en-US" dirty="0" err="1" smtClean="0"/>
              <a:t>piramide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3891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            </a:t>
            </a:r>
            <a:r>
              <a:rPr lang="en-US" sz="4800" dirty="0" smtClean="0"/>
              <a:t>P</a:t>
            </a:r>
            <a:r>
              <a:rPr lang="en-US" sz="2800" dirty="0" smtClean="0"/>
              <a:t> = </a:t>
            </a:r>
            <a:r>
              <a:rPr lang="en-US" sz="4400" dirty="0" smtClean="0"/>
              <a:t>B+M</a:t>
            </a:r>
            <a:endParaRPr lang="en-US" sz="2800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4191000" y="2667000"/>
            <a:ext cx="609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2705100" y="2857500"/>
            <a:ext cx="609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1485900" y="26289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380281" y="3244334"/>
            <a:ext cx="1902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  <a:r>
              <a:rPr lang="en-US" dirty="0" err="1" smtClean="0"/>
              <a:t>povrsina</a:t>
            </a:r>
            <a:r>
              <a:rPr lang="en-US" dirty="0" smtClean="0"/>
              <a:t> </a:t>
            </a:r>
            <a:r>
              <a:rPr lang="en-US" dirty="0" err="1" smtClean="0"/>
              <a:t>omotaca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438400" y="3276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Povrsina</a:t>
            </a:r>
            <a:r>
              <a:rPr lang="en-US" dirty="0" smtClean="0"/>
              <a:t> </a:t>
            </a:r>
            <a:r>
              <a:rPr lang="en-US" dirty="0" err="1" smtClean="0"/>
              <a:t>baze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52400" y="3244335"/>
            <a:ext cx="220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r>
              <a:rPr lang="en-US" dirty="0" err="1" smtClean="0"/>
              <a:t>povrsina</a:t>
            </a:r>
            <a:r>
              <a:rPr lang="en-US" dirty="0" smtClean="0"/>
              <a:t> </a:t>
            </a:r>
            <a:r>
              <a:rPr lang="en-US" dirty="0" err="1" smtClean="0"/>
              <a:t>piramide</a:t>
            </a:r>
            <a:endParaRPr lang="en-US" dirty="0"/>
          </a:p>
        </p:txBody>
      </p:sp>
      <p:pic>
        <p:nvPicPr>
          <p:cNvPr id="3074" name="Picture 2" descr="C:\Users\Milica\Desktop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962400"/>
            <a:ext cx="4900612" cy="24971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Povrsina</a:t>
            </a:r>
            <a:r>
              <a:rPr lang="en-US" dirty="0" smtClean="0"/>
              <a:t> </a:t>
            </a:r>
            <a:r>
              <a:rPr lang="en-US" dirty="0" err="1" smtClean="0"/>
              <a:t>pravilne</a:t>
            </a:r>
            <a:r>
              <a:rPr lang="en-US" dirty="0" smtClean="0"/>
              <a:t> </a:t>
            </a:r>
            <a:r>
              <a:rPr lang="en-US" dirty="0" err="1" smtClean="0"/>
              <a:t>trostrane</a:t>
            </a:r>
            <a:r>
              <a:rPr lang="en-US" dirty="0" smtClean="0"/>
              <a:t> </a:t>
            </a:r>
            <a:r>
              <a:rPr lang="en-US" dirty="0" err="1" smtClean="0"/>
              <a:t>piramide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P =B+M                    h =a²√3  </a:t>
            </a:r>
          </a:p>
          <a:p>
            <a:r>
              <a:rPr lang="en-US" dirty="0" smtClean="0"/>
              <a:t>B =a²√3                           2</a:t>
            </a:r>
          </a:p>
          <a:p>
            <a:r>
              <a:rPr lang="en-US" dirty="0" smtClean="0"/>
              <a:t>       4</a:t>
            </a:r>
          </a:p>
          <a:p>
            <a:r>
              <a:rPr lang="en-US" dirty="0" smtClean="0"/>
              <a:t>M =3 ah                  R=a√3</a:t>
            </a:r>
          </a:p>
          <a:p>
            <a:r>
              <a:rPr lang="en-US" dirty="0" smtClean="0"/>
              <a:t>         2                         3    </a:t>
            </a:r>
          </a:p>
          <a:p>
            <a:r>
              <a:rPr lang="en-US" dirty="0" smtClean="0"/>
              <a:t>P = a²√3   </a:t>
            </a:r>
            <a:r>
              <a:rPr lang="en-US" sz="3600" dirty="0" smtClean="0"/>
              <a:t>+ </a:t>
            </a:r>
            <a:r>
              <a:rPr lang="en-US" dirty="0" smtClean="0"/>
              <a:t>3 ah     r =a√3         </a:t>
            </a:r>
          </a:p>
          <a:p>
            <a:r>
              <a:rPr lang="en-US" dirty="0" smtClean="0"/>
              <a:t>       4              2            6</a:t>
            </a:r>
          </a:p>
          <a:p>
            <a:pPr>
              <a:buNone/>
            </a:pPr>
            <a:r>
              <a:rPr lang="en-US" dirty="0" smtClean="0"/>
              <a:t>        </a:t>
            </a:r>
          </a:p>
        </p:txBody>
      </p:sp>
      <p:pic>
        <p:nvPicPr>
          <p:cNvPr id="4098" name="Picture 2" descr="C:\Users\Milica\Desktop\res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3276600"/>
            <a:ext cx="1803400" cy="205740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524000" y="29718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52600" y="38862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49530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48000" y="50292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419600" y="24384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91000" y="38862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67200" y="49530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90600" y="4648200"/>
            <a:ext cx="259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3086100" y="51435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495300" y="51435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990600" y="5638800"/>
            <a:ext cx="259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Povrsina</a:t>
            </a:r>
            <a:r>
              <a:rPr lang="en-US" dirty="0" smtClean="0"/>
              <a:t> </a:t>
            </a:r>
            <a:r>
              <a:rPr lang="en-US" dirty="0" err="1" smtClean="0"/>
              <a:t>pravilne</a:t>
            </a:r>
            <a:r>
              <a:rPr lang="en-US" dirty="0" smtClean="0"/>
              <a:t> </a:t>
            </a:r>
            <a:r>
              <a:rPr lang="en-US" dirty="0" err="1" smtClean="0"/>
              <a:t>cetvorostrane</a:t>
            </a:r>
            <a:r>
              <a:rPr lang="en-US" dirty="0" smtClean="0"/>
              <a:t> </a:t>
            </a:r>
            <a:r>
              <a:rPr lang="en-US" dirty="0" err="1" smtClean="0"/>
              <a:t>piramide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389120"/>
          </a:xfrm>
        </p:spPr>
        <p:txBody>
          <a:bodyPr/>
          <a:lstStyle/>
          <a:p>
            <a:r>
              <a:rPr lang="en-US" dirty="0" smtClean="0"/>
              <a:t>P =B+M   B =a²   M =4 ah                                                                 </a:t>
            </a:r>
          </a:p>
          <a:p>
            <a:r>
              <a:rPr lang="en-US" dirty="0" smtClean="0"/>
              <a:t>                                   2                  </a:t>
            </a:r>
          </a:p>
          <a:p>
            <a:r>
              <a:rPr lang="en-US" dirty="0" smtClean="0"/>
              <a:t>P =a²+4 ah                                                                 </a:t>
            </a:r>
          </a:p>
          <a:p>
            <a:r>
              <a:rPr lang="en-US" dirty="0" smtClean="0"/>
              <a:t>              2                                                                         </a:t>
            </a:r>
          </a:p>
          <a:p>
            <a:r>
              <a:rPr lang="en-US" dirty="0" smtClean="0"/>
              <a:t>P =a²+2ah          </a:t>
            </a:r>
          </a:p>
          <a:p>
            <a:r>
              <a:rPr lang="en-US" dirty="0" smtClean="0"/>
              <a:t>r = a        d = a√2</a:t>
            </a:r>
          </a:p>
          <a:p>
            <a:r>
              <a:rPr lang="en-US" dirty="0" smtClean="0"/>
              <a:t>     2         </a:t>
            </a:r>
          </a:p>
          <a:p>
            <a:r>
              <a:rPr lang="en-US" dirty="0" smtClean="0"/>
              <a:t>R =  d  = a√2</a:t>
            </a:r>
          </a:p>
          <a:p>
            <a:r>
              <a:rPr lang="en-US" dirty="0" smtClean="0"/>
              <a:t>       2        2</a:t>
            </a:r>
          </a:p>
        </p:txBody>
      </p:sp>
      <p:pic>
        <p:nvPicPr>
          <p:cNvPr id="5122" name="Picture 2" descr="C:\Users\Milica\Desktop\res1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733800"/>
            <a:ext cx="3105150" cy="259715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3962400" y="22860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81200" y="32004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133600" y="3429000"/>
            <a:ext cx="381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1752600" y="2895600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62000" y="3810000"/>
            <a:ext cx="167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247900" y="40005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62000" y="4191000"/>
            <a:ext cx="167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571500" y="40005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62000" y="41910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295400" y="46482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447800" y="56388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209800" y="56388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Povrsina</a:t>
            </a:r>
            <a:r>
              <a:rPr lang="en-US" dirty="0" smtClean="0"/>
              <a:t> </a:t>
            </a:r>
            <a:r>
              <a:rPr lang="en-US" dirty="0" err="1" smtClean="0"/>
              <a:t>pravilne</a:t>
            </a:r>
            <a:r>
              <a:rPr lang="en-US" dirty="0" smtClean="0"/>
              <a:t> </a:t>
            </a:r>
            <a:r>
              <a:rPr lang="en-US" dirty="0" err="1" smtClean="0"/>
              <a:t>sestostrane</a:t>
            </a:r>
            <a:r>
              <a:rPr lang="en-US" dirty="0" smtClean="0"/>
              <a:t> </a:t>
            </a:r>
            <a:r>
              <a:rPr lang="en-US" dirty="0" err="1" smtClean="0"/>
              <a:t>piramide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=B+M</a:t>
            </a:r>
          </a:p>
          <a:p>
            <a:r>
              <a:rPr lang="en-US" dirty="0" smtClean="0"/>
              <a:t>B =6 a²√3           s²=H²+ a²</a:t>
            </a:r>
          </a:p>
          <a:p>
            <a:r>
              <a:rPr lang="en-US" dirty="0" smtClean="0"/>
              <a:t>          4   </a:t>
            </a:r>
          </a:p>
          <a:p>
            <a:r>
              <a:rPr lang="en-US" dirty="0" smtClean="0"/>
              <a:t>M =6 ah   </a:t>
            </a:r>
          </a:p>
          <a:p>
            <a:r>
              <a:rPr lang="en-US" dirty="0" smtClean="0"/>
              <a:t>         2     </a:t>
            </a:r>
          </a:p>
          <a:p>
            <a:r>
              <a:rPr lang="en-US" dirty="0" smtClean="0"/>
              <a:t>p =6 a²√3 +   6 ah      </a:t>
            </a:r>
          </a:p>
          <a:p>
            <a:r>
              <a:rPr lang="en-US" dirty="0" smtClean="0"/>
              <a:t>          4            2</a:t>
            </a:r>
          </a:p>
          <a:p>
            <a:endParaRPr lang="en-US" dirty="0"/>
          </a:p>
        </p:txBody>
      </p:sp>
      <p:pic>
        <p:nvPicPr>
          <p:cNvPr id="6146" name="Picture 2" descr="C:\Users\Milica\Desktop\res1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886200"/>
            <a:ext cx="4267200" cy="2538412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1524000" y="28194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24000" y="38100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24000" y="4800600"/>
            <a:ext cx="53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895600" y="48006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Zapremina</a:t>
            </a:r>
            <a:r>
              <a:rPr lang="en-US" dirty="0" smtClean="0"/>
              <a:t> </a:t>
            </a:r>
            <a:r>
              <a:rPr lang="en-US" dirty="0" err="1" smtClean="0"/>
              <a:t>pravilnih</a:t>
            </a:r>
            <a:r>
              <a:rPr lang="en-US" dirty="0" smtClean="0"/>
              <a:t> </a:t>
            </a:r>
            <a:r>
              <a:rPr lang="en-US" dirty="0" err="1" smtClean="0"/>
              <a:t>piramida</a:t>
            </a:r>
            <a:r>
              <a:rPr lang="en-US" dirty="0" smtClean="0"/>
              <a:t>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r>
              <a:rPr lang="en-US" sz="6000" dirty="0" smtClean="0"/>
              <a:t>         V=</a:t>
            </a:r>
            <a:r>
              <a:rPr lang="en-US" dirty="0" smtClean="0"/>
              <a:t> </a:t>
            </a:r>
            <a:r>
              <a:rPr lang="en-US" sz="6000" dirty="0" smtClean="0"/>
              <a:t>1</a:t>
            </a:r>
            <a:r>
              <a:rPr lang="en-US" dirty="0" smtClean="0"/>
              <a:t> </a:t>
            </a:r>
            <a:r>
              <a:rPr lang="en-US" sz="6000" dirty="0" smtClean="0"/>
              <a:t>B•H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 rot="1954227">
            <a:off x="2148048" y="2581671"/>
            <a:ext cx="560832" cy="1066800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18575107">
            <a:off x="5394513" y="267627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141895">
            <a:off x="4032139" y="3011246"/>
            <a:ext cx="484632" cy="14478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-68108" y="3505200"/>
            <a:ext cx="26589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ZAPREMINA PIRAMIDE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124200" y="4267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BAZA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105400" y="35814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VISINA PIRAMIDE</a:t>
            </a:r>
            <a:endParaRPr lang="en-US" sz="3600" dirty="0"/>
          </a:p>
        </p:txBody>
      </p:sp>
      <p:sp>
        <p:nvSpPr>
          <p:cNvPr id="13" name="6-Point Star 12"/>
          <p:cNvSpPr/>
          <p:nvPr/>
        </p:nvSpPr>
        <p:spPr>
          <a:xfrm>
            <a:off x="7848600" y="5638800"/>
            <a:ext cx="914400" cy="9144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6858000" y="762000"/>
            <a:ext cx="9906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3733800" y="2819400"/>
            <a:ext cx="60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33800" y="2819400"/>
            <a:ext cx="60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3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Zapremina</a:t>
            </a:r>
            <a:r>
              <a:rPr lang="en-US" dirty="0" smtClean="0"/>
              <a:t> </a:t>
            </a:r>
            <a:r>
              <a:rPr lang="en-US" dirty="0" err="1" smtClean="0"/>
              <a:t>pravilne</a:t>
            </a:r>
            <a:r>
              <a:rPr lang="en-US" dirty="0" smtClean="0"/>
              <a:t> </a:t>
            </a:r>
            <a:r>
              <a:rPr lang="en-US" dirty="0" err="1" smtClean="0"/>
              <a:t>trostrane</a:t>
            </a:r>
            <a:r>
              <a:rPr lang="en-US" dirty="0" smtClean="0"/>
              <a:t> </a:t>
            </a:r>
            <a:r>
              <a:rPr lang="en-US" dirty="0" err="1" smtClean="0"/>
              <a:t>piramide</a:t>
            </a:r>
            <a:r>
              <a:rPr lang="en-US" dirty="0" smtClean="0"/>
              <a:t>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Milica\Desktop\početni tek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905000"/>
            <a:ext cx="6153150" cy="4610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Zapremina</a:t>
            </a:r>
            <a:r>
              <a:rPr lang="en-US" dirty="0" smtClean="0"/>
              <a:t> </a:t>
            </a:r>
            <a:r>
              <a:rPr lang="en-US" dirty="0" err="1" smtClean="0"/>
              <a:t>pravilne</a:t>
            </a:r>
            <a:r>
              <a:rPr lang="en-US" dirty="0" smtClean="0"/>
              <a:t> </a:t>
            </a:r>
            <a:r>
              <a:rPr lang="en-US" dirty="0" err="1" smtClean="0"/>
              <a:t>cetvorostrane</a:t>
            </a:r>
            <a:r>
              <a:rPr lang="en-US" dirty="0" smtClean="0"/>
              <a:t> </a:t>
            </a:r>
            <a:r>
              <a:rPr lang="en-US" dirty="0" err="1" smtClean="0"/>
              <a:t>piramide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38912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r>
              <a:rPr lang="en-US" dirty="0" smtClean="0"/>
              <a:t>V= 1 B*H 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3             </a:t>
            </a:r>
          </a:p>
          <a:p>
            <a:r>
              <a:rPr lang="en-US" dirty="0" smtClean="0"/>
              <a:t>B</a:t>
            </a:r>
            <a:r>
              <a:rPr lang="en-US" dirty="0" smtClean="0"/>
              <a:t> </a:t>
            </a:r>
            <a:r>
              <a:rPr lang="en-US" dirty="0" smtClean="0"/>
              <a:t>= a²                                                                              </a:t>
            </a:r>
            <a:r>
              <a:rPr lang="en-US" dirty="0" err="1" smtClean="0"/>
              <a:t>J</a:t>
            </a:r>
            <a:r>
              <a:rPr lang="en-US" sz="2000" dirty="0" err="1" smtClean="0"/>
              <a:t>er</a:t>
            </a:r>
            <a:r>
              <a:rPr lang="en-US" sz="2000" dirty="0" smtClean="0"/>
              <a:t> je u </a:t>
            </a:r>
            <a:r>
              <a:rPr lang="en-US" sz="2000" dirty="0" err="1" smtClean="0"/>
              <a:t>osnovi</a:t>
            </a:r>
            <a:r>
              <a:rPr lang="en-US" sz="2000" dirty="0" smtClean="0"/>
              <a:t>  </a:t>
            </a:r>
            <a:r>
              <a:rPr lang="en-US" sz="2000" dirty="0" err="1" smtClean="0"/>
              <a:t>pravilne</a:t>
            </a:r>
            <a:r>
              <a:rPr lang="en-US" sz="2000" dirty="0" smtClean="0"/>
              <a:t>  </a:t>
            </a:r>
            <a:r>
              <a:rPr lang="en-US" sz="2000" dirty="0" err="1" smtClean="0"/>
              <a:t>cetvorostrane</a:t>
            </a:r>
            <a:r>
              <a:rPr lang="en-US" sz="2000" dirty="0" smtClean="0"/>
              <a:t> </a:t>
            </a:r>
            <a:r>
              <a:rPr lang="en-US" sz="2000" dirty="0" err="1" smtClean="0"/>
              <a:t>piramide</a:t>
            </a:r>
            <a:r>
              <a:rPr lang="en-US" sz="2000" dirty="0" smtClean="0"/>
              <a:t>  </a:t>
            </a:r>
            <a:r>
              <a:rPr lang="en-US" sz="2000" dirty="0" err="1" smtClean="0"/>
              <a:t>pravilan</a:t>
            </a:r>
            <a:r>
              <a:rPr lang="en-US" sz="2000" dirty="0" smtClean="0"/>
              <a:t>  </a:t>
            </a:r>
            <a:r>
              <a:rPr lang="en-US" sz="2000" dirty="0" err="1" smtClean="0"/>
              <a:t>cetvorougao</a:t>
            </a:r>
            <a:r>
              <a:rPr lang="en-US" sz="2000" dirty="0" smtClean="0"/>
              <a:t> </a:t>
            </a:r>
            <a:r>
              <a:rPr lang="en-US" sz="2000" dirty="0" err="1" smtClean="0"/>
              <a:t>odnosno</a:t>
            </a:r>
            <a:r>
              <a:rPr lang="en-US" sz="2000" dirty="0" smtClean="0"/>
              <a:t> </a:t>
            </a:r>
            <a:r>
              <a:rPr lang="en-US" sz="2000" dirty="0" err="1" smtClean="0"/>
              <a:t>kvadrat</a:t>
            </a:r>
            <a:r>
              <a:rPr lang="en-US" sz="2000" dirty="0" smtClean="0"/>
              <a:t>…    </a:t>
            </a:r>
          </a:p>
          <a:p>
            <a:r>
              <a:rPr lang="en-US" sz="2800" dirty="0" smtClean="0"/>
              <a:t>V</a:t>
            </a:r>
            <a:r>
              <a:rPr lang="en-US" sz="2800" dirty="0" smtClean="0"/>
              <a:t> </a:t>
            </a:r>
            <a:r>
              <a:rPr lang="en-US" sz="2800" dirty="0" smtClean="0"/>
              <a:t>=1 a²*H =  a²</a:t>
            </a:r>
            <a:r>
              <a:rPr lang="en-US" sz="1100" dirty="0" smtClean="0"/>
              <a:t>*  </a:t>
            </a:r>
            <a:r>
              <a:rPr lang="en-US" sz="2800" dirty="0" smtClean="0"/>
              <a:t>H           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    3               3                    </a:t>
            </a:r>
          </a:p>
          <a:p>
            <a:endParaRPr lang="en-US" sz="2800" dirty="0"/>
          </a:p>
        </p:txBody>
      </p:sp>
      <p:pic>
        <p:nvPicPr>
          <p:cNvPr id="2050" name="Picture 2" descr="C:\Users\Milica\Desktop\pirami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3733800"/>
            <a:ext cx="2286000" cy="256540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143000" y="23622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rot="10800000">
            <a:off x="1981200" y="3124200"/>
            <a:ext cx="762000" cy="533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143000" y="4572000"/>
            <a:ext cx="381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667000" y="45720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3" idx="1"/>
          </p:cNvCxnSpPr>
          <p:nvPr/>
        </p:nvCxnSpPr>
        <p:spPr>
          <a:xfrm rot="10800000" flipH="1" flipV="1">
            <a:off x="381000" y="4099560"/>
            <a:ext cx="3200400" cy="15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3048000" y="46482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3" idx="1"/>
          </p:cNvCxnSpPr>
          <p:nvPr/>
        </p:nvCxnSpPr>
        <p:spPr>
          <a:xfrm rot="10800000" flipV="1">
            <a:off x="381000" y="4099560"/>
            <a:ext cx="1588" cy="1097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rot="10800000">
            <a:off x="381000" y="5181600"/>
            <a:ext cx="320040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</TotalTime>
  <Words>298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PIRAMIDA</vt:lpstr>
      <vt:lpstr>Pojam i vrsta piramide.</vt:lpstr>
      <vt:lpstr>Povrsina pravilne piramide</vt:lpstr>
      <vt:lpstr>Povrsina pravilne trostrane piramide</vt:lpstr>
      <vt:lpstr>Povrsina pravilne cetvorostrane piramide</vt:lpstr>
      <vt:lpstr>Povrsina pravilne sestostrane piramide</vt:lpstr>
      <vt:lpstr>Zapremina pravilnih piramida… </vt:lpstr>
      <vt:lpstr>Zapremina pravilne trostrane piramide… </vt:lpstr>
      <vt:lpstr>Zapremina pravilne cetvorostrane piramide…</vt:lpstr>
      <vt:lpstr>Zapremina pravilne sestostrane piramide…</vt:lpstr>
      <vt:lpstr>              Zadaci</vt:lpstr>
      <vt:lpstr> zanimljivosti o piramidama</vt:lpstr>
      <vt:lpstr>  Slikeee… </vt:lpstr>
      <vt:lpstr>Slide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PIRAMIDA</dc:title>
  <dc:creator>Milica</dc:creator>
  <cp:lastModifiedBy>Milica</cp:lastModifiedBy>
  <cp:revision>21</cp:revision>
  <dcterms:created xsi:type="dcterms:W3CDTF">2014-12-13T12:15:38Z</dcterms:created>
  <dcterms:modified xsi:type="dcterms:W3CDTF">2014-12-17T16:38:23Z</dcterms:modified>
</cp:coreProperties>
</file>